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301" r:id="rId3"/>
    <p:sldId id="302" r:id="rId4"/>
    <p:sldId id="258" r:id="rId5"/>
    <p:sldId id="260" r:id="rId6"/>
    <p:sldId id="4949" r:id="rId7"/>
    <p:sldId id="4989" r:id="rId8"/>
    <p:sldId id="4990" r:id="rId9"/>
    <p:sldId id="4946" r:id="rId10"/>
    <p:sldId id="266" r:id="rId11"/>
    <p:sldId id="369" r:id="rId12"/>
    <p:sldId id="370" r:id="rId13"/>
    <p:sldId id="4952" r:id="rId14"/>
    <p:sldId id="4985" r:id="rId15"/>
    <p:sldId id="4975" r:id="rId16"/>
    <p:sldId id="4976" r:id="rId17"/>
    <p:sldId id="4953" r:id="rId18"/>
    <p:sldId id="4955" r:id="rId19"/>
    <p:sldId id="4956" r:id="rId20"/>
    <p:sldId id="4969" r:id="rId21"/>
    <p:sldId id="4970" r:id="rId22"/>
    <p:sldId id="4968" r:id="rId23"/>
    <p:sldId id="4960" r:id="rId24"/>
    <p:sldId id="4959" r:id="rId25"/>
    <p:sldId id="5000" r:id="rId26"/>
    <p:sldId id="4957" r:id="rId27"/>
    <p:sldId id="4958" r:id="rId28"/>
    <p:sldId id="265" r:id="rId29"/>
    <p:sldId id="4961" r:id="rId30"/>
    <p:sldId id="4962" r:id="rId31"/>
    <p:sldId id="4963" r:id="rId32"/>
    <p:sldId id="5001" r:id="rId33"/>
    <p:sldId id="264" r:id="rId34"/>
    <p:sldId id="4964" r:id="rId35"/>
    <p:sldId id="263" r:id="rId36"/>
    <p:sldId id="4971" r:id="rId37"/>
    <p:sldId id="4972" r:id="rId38"/>
    <p:sldId id="4973" r:id="rId39"/>
    <p:sldId id="4974" r:id="rId40"/>
    <p:sldId id="261" r:id="rId41"/>
    <p:sldId id="4967" r:id="rId42"/>
    <p:sldId id="4966" r:id="rId43"/>
    <p:sldId id="5002" r:id="rId44"/>
    <p:sldId id="4965" r:id="rId45"/>
    <p:sldId id="262" r:id="rId46"/>
    <p:sldId id="271" r:id="rId47"/>
    <p:sldId id="4941" r:id="rId48"/>
    <p:sldId id="4950" r:id="rId49"/>
    <p:sldId id="4926" r:id="rId50"/>
    <p:sldId id="4928" r:id="rId51"/>
    <p:sldId id="4929" r:id="rId52"/>
    <p:sldId id="4930" r:id="rId53"/>
    <p:sldId id="4931" r:id="rId54"/>
    <p:sldId id="4932" r:id="rId55"/>
    <p:sldId id="4933" r:id="rId56"/>
    <p:sldId id="4991" r:id="rId57"/>
    <p:sldId id="4992" r:id="rId58"/>
    <p:sldId id="4993" r:id="rId59"/>
    <p:sldId id="4994" r:id="rId60"/>
    <p:sldId id="4995" r:id="rId61"/>
    <p:sldId id="4996" r:id="rId62"/>
    <p:sldId id="4997" r:id="rId63"/>
    <p:sldId id="4998" r:id="rId64"/>
    <p:sldId id="4999" r:id="rId65"/>
    <p:sldId id="303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4" autoAdjust="0"/>
    <p:restoredTop sz="95256" autoAdjust="0"/>
  </p:normalViewPr>
  <p:slideViewPr>
    <p:cSldViewPr snapToGrid="0" snapToObjects="1">
      <p:cViewPr varScale="1">
        <p:scale>
          <a:sx n="129" d="100"/>
          <a:sy n="129" d="100"/>
        </p:scale>
        <p:origin x="106" y="14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01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AZ-300/303: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4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2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16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77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6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5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Message-Based Architecture</a:t>
            </a:r>
          </a:p>
        </p:txBody>
      </p:sp>
      <p:pic>
        <p:nvPicPr>
          <p:cNvPr id="7170" name="Picture 2" descr="Reference architecture for enterprise integration using queues and events">
            <a:extLst>
              <a:ext uri="{FF2B5EF4-FFF2-40B4-BE49-F238E27FC236}">
                <a16:creationId xmlns:a16="http://schemas.microsoft.com/office/drawing/2014/main" id="{F75816F4-4172-4449-ABBF-8ED60C1B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8" y="755388"/>
            <a:ext cx="7343804" cy="39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8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1897149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2050" name="Picture 2" descr="Azure Monitor overview">
            <a:extLst>
              <a:ext uri="{FF2B5EF4-FFF2-40B4-BE49-F238E27FC236}">
                <a16:creationId xmlns:a16="http://schemas.microsoft.com/office/drawing/2014/main" id="{EBCE85CC-78BA-476B-83EB-14CFB2BB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97" y="694763"/>
            <a:ext cx="7214260" cy="39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044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016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74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80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5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2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Implement and Monitor Azure infrastructure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98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94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930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6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AZ-300/303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Workload Migration</a:t>
            </a:r>
          </a:p>
          <a:p>
            <a:pPr lvl="1"/>
            <a:r>
              <a:rPr lang="en-US" dirty="0"/>
              <a:t>Azure Migrate</a:t>
            </a:r>
          </a:p>
          <a:p>
            <a:r>
              <a:rPr lang="en-US" dirty="0"/>
              <a:t>Network Load Balancing and Security</a:t>
            </a:r>
          </a:p>
          <a:p>
            <a:r>
              <a:rPr lang="en-US" dirty="0"/>
              <a:t>Governance</a:t>
            </a:r>
          </a:p>
          <a:p>
            <a:r>
              <a:rPr lang="en-US" dirty="0"/>
              <a:t>Application Infrastructure</a:t>
            </a:r>
          </a:p>
          <a:p>
            <a:r>
              <a:rPr lang="en-US" dirty="0"/>
              <a:t>Data Platform</a:t>
            </a:r>
          </a:p>
          <a:p>
            <a:r>
              <a:rPr lang="en-US" dirty="0"/>
              <a:t>AZ-300/303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AZ-300 replaced with AZ-303</a:t>
            </a:r>
          </a:p>
          <a:p>
            <a:pPr lvl="1"/>
            <a:r>
              <a:rPr lang="en-US" dirty="0"/>
              <a:t>AZ-301 replaced with AZ-304</a:t>
            </a:r>
          </a:p>
          <a:p>
            <a:r>
              <a:rPr lang="en-US" dirty="0"/>
              <a:t>AZ-304 beta will be available around June 29, 2020</a:t>
            </a:r>
          </a:p>
          <a:p>
            <a:r>
              <a:rPr lang="en-US" dirty="0"/>
              <a:t>AZ-301 retires around September 30,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2C0B-49C5-47CE-85E6-36AD6F5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3" y="1935824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542394" cy="3547021"/>
          </a:xfrm>
        </p:spPr>
        <p:txBody>
          <a:bodyPr/>
          <a:lstStyle/>
          <a:p>
            <a:r>
              <a:rPr lang="en-US" dirty="0"/>
              <a:t>You can earn your badge by combining the old and new exam versions:</a:t>
            </a:r>
          </a:p>
          <a:p>
            <a:pPr lvl="1"/>
            <a:r>
              <a:rPr lang="en-US" dirty="0"/>
              <a:t>AZ-300 and AZ-304</a:t>
            </a:r>
          </a:p>
          <a:p>
            <a:pPr lvl="1"/>
            <a:r>
              <a:rPr lang="en-US" dirty="0"/>
              <a:t>AZ-301 and AZ-303</a:t>
            </a:r>
          </a:p>
          <a:p>
            <a:r>
              <a:rPr lang="en-US" dirty="0"/>
              <a:t>The certification is the same, and has a 2-year expiry</a:t>
            </a:r>
          </a:p>
          <a:p>
            <a:r>
              <a:rPr lang="en-US" dirty="0"/>
              <a:t>If you’re already prepping for AZ-300, stay the course!</a:t>
            </a:r>
          </a:p>
          <a:p>
            <a:pPr lvl="1"/>
            <a:r>
              <a:rPr lang="en-US" dirty="0"/>
              <a:t>Beta exams sometimes takes a long time</a:t>
            </a:r>
          </a:p>
          <a:p>
            <a:pPr lvl="1"/>
            <a:r>
              <a:rPr lang="en-US" dirty="0"/>
              <a:t>Cert prep vendors need time to develop new materials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631F9-2573-4727-87EB-0A607321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047" y="1919293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6653</TotalTime>
  <Words>614</Words>
  <Application>Microsoft Office PowerPoint</Application>
  <PresentationFormat>On-screen Show (16:9)</PresentationFormat>
  <Paragraphs>149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AZ-300/303: Microsoft Azure Architect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2020 Exam Update Information</vt:lpstr>
      <vt:lpstr>2020 Exam Update Information</vt:lpstr>
      <vt:lpstr> </vt:lpstr>
      <vt:lpstr>Module 1: Deploy and Configure Azure Infrastructure </vt:lpstr>
      <vt:lpstr>Storage Account Replication</vt:lpstr>
      <vt:lpstr>Storage Account Replication</vt:lpstr>
      <vt:lpstr>Azure VM Dedicated Host</vt:lpstr>
      <vt:lpstr>Azure Reservations</vt:lpstr>
      <vt:lpstr>Availability Set</vt:lpstr>
      <vt:lpstr>Availability Zone</vt:lpstr>
      <vt:lpstr>Hybrid Networking</vt:lpstr>
      <vt:lpstr>VNet Peering</vt:lpstr>
      <vt:lpstr>Network Virtual Appliance</vt:lpstr>
      <vt:lpstr>Load Balancing</vt:lpstr>
      <vt:lpstr>Azure Load Balancer</vt:lpstr>
      <vt:lpstr>Application Gateway</vt:lpstr>
      <vt:lpstr>Traffic Manager</vt:lpstr>
      <vt:lpstr>Front Door Service</vt:lpstr>
      <vt:lpstr>Tenant vs. Subscription</vt:lpstr>
      <vt:lpstr>Hybrid Identity</vt:lpstr>
      <vt:lpstr>Federated Identity</vt:lpstr>
      <vt:lpstr>Module 2 Implement Azure Workloads and Security </vt:lpstr>
      <vt:lpstr>Azure Migrate</vt:lpstr>
      <vt:lpstr>Message-Based Architecture</vt:lpstr>
      <vt:lpstr>Azure Management Scopes</vt:lpstr>
      <vt:lpstr>Monitoring</vt:lpstr>
      <vt:lpstr>Module 3: Create and Deploy Apps in Azure </vt:lpstr>
      <vt:lpstr>Docker Container Lifecycle</vt:lpstr>
      <vt:lpstr>Module 4: Implement Authentication and Secure Data in Azure </vt:lpstr>
      <vt:lpstr>Hybrid Identity</vt:lpstr>
      <vt:lpstr>Federated Identity</vt:lpstr>
      <vt:lpstr>Passthrough Authentication</vt:lpstr>
      <vt:lpstr>Seamless Single Sign-on</vt:lpstr>
      <vt:lpstr>Module 5: Develop for the Cloud and for Azure Storage </vt:lpstr>
      <vt:lpstr>VM Scale Sets</vt:lpstr>
      <vt:lpstr>Azure Batch</vt:lpstr>
      <vt:lpstr>Cosmos DB</vt:lpstr>
      <vt:lpstr>Always Encrypted</vt:lpstr>
      <vt:lpstr>Module 6: Exam AZ-300 Exam Strategy </vt:lpstr>
      <vt:lpstr>Module 6 Learning Objectives</vt:lpstr>
      <vt:lpstr>  Digital Credentials by Credly/Acclaim</vt:lpstr>
      <vt:lpstr>Exam AZ-300/303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100</cp:revision>
  <dcterms:created xsi:type="dcterms:W3CDTF">2015-09-28T19:52:00Z</dcterms:created>
  <dcterms:modified xsi:type="dcterms:W3CDTF">2020-07-13T12:33:42Z</dcterms:modified>
</cp:coreProperties>
</file>